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60" r:id="rId4"/>
    <p:sldId id="259" r:id="rId5"/>
    <p:sldId id="261" r:id="rId6"/>
    <p:sldId id="263" r:id="rId7"/>
    <p:sldId id="262" r:id="rId8"/>
    <p:sldId id="270" r:id="rId9"/>
    <p:sldId id="265" r:id="rId10"/>
    <p:sldId id="267" r:id="rId11"/>
    <p:sldId id="266" r:id="rId12"/>
    <p:sldId id="269" r:id="rId13"/>
    <p:sldId id="268" r:id="rId14"/>
    <p:sldId id="271" r:id="rId15"/>
    <p:sldId id="272" r:id="rId16"/>
    <p:sldId id="273"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guide id="6"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5" autoAdjust="0"/>
    <p:restoredTop sz="79581" autoAdjust="0"/>
  </p:normalViewPr>
  <p:slideViewPr>
    <p:cSldViewPr>
      <p:cViewPr varScale="1">
        <p:scale>
          <a:sx n="101" d="100"/>
          <a:sy n="101" d="100"/>
        </p:scale>
        <p:origin x="696" y="102"/>
      </p:cViewPr>
      <p:guideLst>
        <p:guide orient="horz" pos="2160"/>
        <p:guide pos="3840"/>
        <p:guide orient="horz" pos="480"/>
        <p:guide pos="1920"/>
        <p:guide pos="5760"/>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5/9/2019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871645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number of runs, what was used for</a:t>
            </a:r>
            <a:r>
              <a:rPr lang="en-US" baseline="0" dirty="0" smtClean="0"/>
              <a:t> what. ML training sets. Platforms. </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135700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432384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5/9/2019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15.png"/><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 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pic>
        <p:nvPicPr>
          <p:cNvPr id="3" name="Picture 2"/>
          <p:cNvPicPr>
            <a:picLocks noChangeAspect="1"/>
          </p:cNvPicPr>
          <p:nvPr/>
        </p:nvPicPr>
        <p:blipFill>
          <a:blip r:embed="rId3"/>
          <a:stretch>
            <a:fillRect/>
          </a:stretch>
        </p:blipFill>
        <p:spPr>
          <a:xfrm>
            <a:off x="6096000" y="990600"/>
            <a:ext cx="2628899" cy="223361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a:t>
            </a:r>
            <a:endParaRPr lang="en-US" sz="2400" cap="none" dirty="0"/>
          </a:p>
        </p:txBody>
      </p:sp>
      <p:sp>
        <p:nvSpPr>
          <p:cNvPr id="3" name="TextBox 2"/>
          <p:cNvSpPr txBox="1"/>
          <p:nvPr/>
        </p:nvSpPr>
        <p:spPr>
          <a:xfrm>
            <a:off x="990600" y="990600"/>
            <a:ext cx="6783717" cy="163121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E. coli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Establishing more accurate thresholds per platform</a:t>
            </a:r>
          </a:p>
          <a:p>
            <a:pPr marL="285750" indent="-285750">
              <a:buFont typeface="Wingdings" panose="05000000000000000000" pitchFamily="2" charset="2"/>
              <a:buChar char="Ø"/>
            </a:pPr>
            <a:r>
              <a:rPr lang="en-US" sz="2000" dirty="0" smtClean="0"/>
              <a:t>Allow for shorter gradients or different loading amounts</a:t>
            </a: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 </a:t>
            </a:r>
            <a:r>
              <a:rPr lang="en-US" sz="2400" cap="none" dirty="0" smtClean="0">
                <a:solidFill>
                  <a:srgbClr val="FF0000"/>
                </a:solidFill>
              </a:rPr>
              <a:t>(bring back to goals on slides 2,3)</a:t>
            </a:r>
            <a:endParaRPr lang="en-US" sz="2400" cap="none" dirty="0">
              <a:solidFill>
                <a:srgbClr val="FF0000"/>
              </a:solidFill>
            </a:endParaRP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Future/Ongoing work</a:t>
            </a:r>
            <a:endParaRPr lang="en-US" sz="2400" cap="none"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911785"/>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Breaking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52902"/>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Goals 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248400" cy="1323439"/>
          </a:xfrm>
          <a:prstGeom prst="rect">
            <a:avLst/>
          </a:prstGeom>
          <a:noFill/>
        </p:spPr>
        <p:txBody>
          <a:bodyPr wrap="square" rtlCol="0">
            <a:spAutoFit/>
          </a:bodyPr>
          <a:lstStyle/>
          <a:p>
            <a:pPr marL="342900" indent="-342900">
              <a:buAutoNum type="arabicParenR"/>
            </a:pPr>
            <a:r>
              <a:rPr lang="en-US" sz="2000" dirty="0" smtClean="0"/>
              <a:t>Use commercial digest standard and standard method</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QC History</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931752" cy="369332"/>
          </a:xfrm>
          <a:prstGeom prst="rect">
            <a:avLst/>
          </a:prstGeom>
          <a:noFill/>
        </p:spPr>
        <p:txBody>
          <a:bodyPr wrap="none" rtlCol="0">
            <a:spAutoFit/>
          </a:bodyPr>
          <a:lstStyle/>
          <a:p>
            <a:r>
              <a:rPr lang="en-US" i="1" dirty="0" smtClean="0"/>
              <a:t>* this is not </a:t>
            </a:r>
            <a:r>
              <a:rPr lang="en-US" i="1" dirty="0" err="1" smtClean="0"/>
              <a:t>ot</a:t>
            </a:r>
            <a:r>
              <a:rPr lang="en-US" i="1" dirty="0" smtClean="0"/>
              <a:t> an exhaustive list, please excuse any omissions.</a:t>
            </a:r>
            <a:endParaRPr lang="en-US" i="1" dirty="0"/>
          </a:p>
        </p:txBody>
      </p:sp>
      <p:grpSp>
        <p:nvGrpSpPr>
          <p:cNvPr id="12" name="Group 11"/>
          <p:cNvGrpSpPr/>
          <p:nvPr/>
        </p:nvGrpSpPr>
        <p:grpSpPr>
          <a:xfrm>
            <a:off x="313449" y="3894748"/>
            <a:ext cx="6168573" cy="1858431"/>
            <a:chOff x="313449" y="3894748"/>
            <a:chExt cx="6168573"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spTree>
    <p:extLst>
      <p:ext uri="{BB962C8B-B14F-4D97-AF65-F5344CB8AC3E}">
        <p14:creationId xmlns:p14="http://schemas.microsoft.com/office/powerpoint/2010/main" val="4094748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97338" y="776748"/>
            <a:ext cx="11997323" cy="369332"/>
          </a:xfrm>
          <a:prstGeom prst="rect">
            <a:avLst/>
          </a:prstGeom>
          <a:noFill/>
        </p:spPr>
        <p:txBody>
          <a:bodyPr wrap="none" rtlCol="0">
            <a:spAutoFit/>
          </a:bodyPr>
          <a:lstStyle/>
          <a:p>
            <a:r>
              <a:rPr lang="en-US" dirty="0" smtClean="0"/>
              <a:t>By specifically focusing on a weekly QC sample run for system suitability, all our metrics/reports can be made with this in mind.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9346454" y="198120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How was developed</a:t>
            </a:r>
            <a:endParaRPr lang="en-US" sz="2400" cap="none" dirty="0"/>
          </a:p>
        </p:txBody>
      </p:sp>
      <p:sp>
        <p:nvSpPr>
          <p:cNvPr id="3" name="TextBox 2"/>
          <p:cNvSpPr txBox="1"/>
          <p:nvPr/>
        </p:nvSpPr>
        <p:spPr>
          <a:xfrm>
            <a:off x="613252" y="505361"/>
            <a:ext cx="6697539" cy="1323439"/>
          </a:xfrm>
          <a:prstGeom prst="rect">
            <a:avLst/>
          </a:prstGeom>
          <a:noFill/>
        </p:spPr>
        <p:txBody>
          <a:bodyPr wrap="none" rtlCol="0">
            <a:spAutoFit/>
          </a:bodyPr>
          <a:lstStyle/>
          <a:p>
            <a:r>
              <a:rPr lang="en-US" sz="2000" dirty="0" smtClean="0"/>
              <a:t>“Standard” LC-MS/MS settings:</a:t>
            </a:r>
          </a:p>
          <a:p>
            <a:pPr marL="342900" indent="-342900">
              <a:buFont typeface="Wingdings" panose="05000000000000000000" pitchFamily="2" charset="2"/>
              <a:buChar char="Ø"/>
            </a:pPr>
            <a:r>
              <a:rPr lang="en-US" sz="2000" dirty="0" smtClean="0"/>
              <a:t>200 ng of HeLa</a:t>
            </a:r>
          </a:p>
          <a:p>
            <a:pPr marL="342900" indent="-342900">
              <a:buFont typeface="Wingdings" panose="05000000000000000000" pitchFamily="2" charset="2"/>
              <a:buChar char="Ø"/>
            </a:pPr>
            <a:r>
              <a:rPr lang="en-US" sz="2000" dirty="0" smtClean="0"/>
              <a:t>LC Gradient</a:t>
            </a:r>
          </a:p>
          <a:p>
            <a:pPr marL="342900" indent="-342900">
              <a:buFont typeface="Wingdings" panose="05000000000000000000" pitchFamily="2" charset="2"/>
              <a:buChar char="Ø"/>
            </a:pPr>
            <a:r>
              <a:rPr lang="en-US" sz="2000" dirty="0" smtClean="0"/>
              <a:t>Standard acquisition parameters (for </a:t>
            </a:r>
            <a:r>
              <a:rPr lang="en-US" sz="2000" dirty="0" err="1" smtClean="0"/>
              <a:t>Lumos</a:t>
            </a:r>
            <a:r>
              <a:rPr lang="en-US" sz="2000" dirty="0" smtClean="0"/>
              <a:t> and QE classic)</a:t>
            </a:r>
          </a:p>
        </p:txBody>
      </p:sp>
      <p:sp>
        <p:nvSpPr>
          <p:cNvPr id="4" name="TextBox 3"/>
          <p:cNvSpPr txBox="1"/>
          <p:nvPr/>
        </p:nvSpPr>
        <p:spPr>
          <a:xfrm>
            <a:off x="618168" y="1981200"/>
            <a:ext cx="6023572" cy="3170099"/>
          </a:xfrm>
          <a:prstGeom prst="rect">
            <a:avLst/>
          </a:prstGeom>
          <a:noFill/>
        </p:spPr>
        <p:txBody>
          <a:bodyPr wrap="none" rtlCol="0">
            <a:spAutoFit/>
          </a:bodyPr>
          <a:lstStyle/>
          <a:p>
            <a:r>
              <a:rPr lang="en-US" sz="2000" dirty="0" smtClean="0"/>
              <a:t>Generated ~70 runs specifically looking at:</a:t>
            </a:r>
          </a:p>
          <a:p>
            <a:pPr marL="285750" indent="-285750">
              <a:buFont typeface="Wingdings" panose="05000000000000000000" pitchFamily="2" charset="2"/>
              <a:buChar char="Ø"/>
            </a:pPr>
            <a:r>
              <a:rPr lang="en-US" sz="2000" dirty="0" smtClean="0"/>
              <a:t>Mobile phase pH (0.1% formic acid to no formic acid)</a:t>
            </a:r>
          </a:p>
          <a:p>
            <a:pPr marL="285750" indent="-285750">
              <a:buFont typeface="Wingdings" panose="05000000000000000000" pitchFamily="2" charset="2"/>
              <a:buChar char="Ø"/>
            </a:pPr>
            <a:r>
              <a:rPr lang="en-US" sz="2000" dirty="0" smtClean="0"/>
              <a:t>Different amounts of HeLa on column (50 to 1000 ng)</a:t>
            </a:r>
          </a:p>
          <a:p>
            <a:pPr marL="285750" indent="-285750">
              <a:buFont typeface="Wingdings" panose="05000000000000000000" pitchFamily="2" charset="2"/>
              <a:buChar char="Ø"/>
            </a:pPr>
            <a:r>
              <a:rPr lang="en-US" sz="2000" dirty="0" smtClean="0"/>
              <a:t>Sub-optimal collision energy</a:t>
            </a:r>
          </a:p>
          <a:p>
            <a:pPr marL="285750" indent="-285750">
              <a:buFont typeface="Wingdings" panose="05000000000000000000" pitchFamily="2" charset="2"/>
              <a:buChar char="Ø"/>
            </a:pPr>
            <a:r>
              <a:rPr lang="en-US" sz="2000" dirty="0" smtClean="0"/>
              <a:t>Attempted to degrade HeLa</a:t>
            </a:r>
          </a:p>
          <a:p>
            <a:pPr marL="285750" indent="-285750">
              <a:buFont typeface="Wingdings" panose="05000000000000000000" pitchFamily="2" charset="2"/>
              <a:buChar char="Ø"/>
            </a:pPr>
            <a:r>
              <a:rPr lang="en-US" sz="2000" dirty="0" smtClean="0"/>
              <a:t>Runs before and after MS cleaning</a:t>
            </a:r>
          </a:p>
          <a:p>
            <a:pPr marL="285750" indent="-285750">
              <a:buFont typeface="Wingdings" panose="05000000000000000000" pitchFamily="2" charset="2"/>
              <a:buChar char="Ø"/>
            </a:pPr>
            <a:r>
              <a:rPr lang="en-US" sz="2000" dirty="0" smtClean="0"/>
              <a:t>Attempted to decrease transfer efficiency</a:t>
            </a:r>
          </a:p>
          <a:p>
            <a:pPr marL="285750" indent="-285750">
              <a:buFont typeface="Wingdings" panose="05000000000000000000" pitchFamily="2" charset="2"/>
              <a:buChar char="Ø"/>
            </a:pPr>
            <a:r>
              <a:rPr lang="en-US" sz="2000" dirty="0" smtClean="0"/>
              <a:t>Mass error (couldn’t get over 8 ppm)</a:t>
            </a:r>
          </a:p>
          <a:p>
            <a:pPr marL="285750" indent="-285750">
              <a:buFont typeface="Wingdings" panose="05000000000000000000" pitchFamily="2" charset="2"/>
              <a:buChar char="Ø"/>
            </a:pPr>
            <a:r>
              <a:rPr lang="en-US" sz="2000" dirty="0" smtClean="0"/>
              <a:t>Running on a different platform (QE classic v </a:t>
            </a:r>
            <a:r>
              <a:rPr lang="en-US" sz="2000" dirty="0" err="1" smtClean="0"/>
              <a:t>Lumos</a:t>
            </a:r>
            <a:r>
              <a:rPr lang="en-US" sz="2000" dirty="0" smtClean="0"/>
              <a:t>)</a:t>
            </a:r>
          </a:p>
          <a:p>
            <a:pPr marL="285750" indent="-285750">
              <a:buFont typeface="Wingdings" panose="05000000000000000000" pitchFamily="2" charset="2"/>
              <a:buChar char="Ø"/>
            </a:pPr>
            <a:r>
              <a:rPr lang="en-US" sz="2000" dirty="0" smtClean="0"/>
              <a:t>15 runs across a year</a:t>
            </a:r>
          </a:p>
        </p:txBody>
      </p:sp>
      <p:sp>
        <p:nvSpPr>
          <p:cNvPr id="6" name="TextBox 5"/>
          <p:cNvSpPr txBox="1"/>
          <p:nvPr/>
        </p:nvSpPr>
        <p:spPr>
          <a:xfrm>
            <a:off x="613252" y="5303699"/>
            <a:ext cx="6349302" cy="1015663"/>
          </a:xfrm>
          <a:prstGeom prst="rect">
            <a:avLst/>
          </a:prstGeom>
          <a:noFill/>
        </p:spPr>
        <p:txBody>
          <a:bodyPr wrap="none" rtlCol="0">
            <a:spAutoFit/>
          </a:bodyPr>
          <a:lstStyle/>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9141987" y="3165505"/>
            <a:ext cx="2821413" cy="1015663"/>
          </a:xfrm>
          <a:prstGeom prst="rect">
            <a:avLst/>
          </a:prstGeom>
          <a:noFill/>
        </p:spPr>
        <p:txBody>
          <a:bodyPr wrap="none" rtlCol="0">
            <a:spAutoFit/>
          </a:bodyPr>
          <a:lstStyle/>
          <a:p>
            <a:r>
              <a:rPr lang="en-US" sz="2000" dirty="0" err="1" smtClean="0"/>
              <a:t>SpectraST</a:t>
            </a:r>
            <a:r>
              <a:rPr lang="en-US" sz="2000" dirty="0" smtClean="0"/>
              <a:t> spectral library</a:t>
            </a:r>
          </a:p>
          <a:p>
            <a:r>
              <a:rPr lang="en-US" sz="2000" dirty="0" smtClean="0"/>
              <a:t>comet</a:t>
            </a:r>
          </a:p>
          <a:p>
            <a:r>
              <a:rPr lang="en-US" sz="2000" dirty="0" err="1" smtClean="0"/>
              <a:t>PeptideProphet</a:t>
            </a:r>
            <a:endParaRPr lang="en-US" sz="2000" dirty="0"/>
          </a:p>
        </p:txBody>
      </p:sp>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Focus on speed</a:t>
            </a:r>
            <a:endParaRPr lang="en-US" sz="2400" cap="none" dirty="0"/>
          </a:p>
        </p:txBody>
      </p:sp>
      <p:sp>
        <p:nvSpPr>
          <p:cNvPr id="4" name="Google Shape;126;p21"/>
          <p:cNvSpPr/>
          <p:nvPr/>
        </p:nvSpPr>
        <p:spPr>
          <a:xfrm>
            <a:off x="914400" y="1475272"/>
            <a:ext cx="809244" cy="776826"/>
          </a:xfrm>
          <a:prstGeom prst="flowChartDocumen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532387" y="1475272"/>
            <a:ext cx="1219200" cy="776826"/>
          </a:xfrm>
          <a:prstGeom prst="flowChartDocument">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reference</a:t>
            </a:r>
            <a:endParaRPr sz="2000" dirty="0"/>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p:nvPr/>
        </p:nvCxnSpPr>
        <p:spPr>
          <a:xfrm>
            <a:off x="3742207"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77437" y="1663630"/>
            <a:ext cx="1378904" cy="400110"/>
          </a:xfrm>
          <a:prstGeom prst="rect">
            <a:avLst/>
          </a:prstGeom>
          <a:noFill/>
        </p:spPr>
        <p:txBody>
          <a:bodyPr wrap="none" rtlCol="0">
            <a:spAutoFit/>
          </a:bodyPr>
          <a:lstStyle/>
          <a:p>
            <a:r>
              <a:rPr lang="en-US" sz="2000" dirty="0" smtClean="0"/>
              <a:t>Mass spec?</a:t>
            </a:r>
            <a:endParaRPr lang="en-US" sz="2000" dirty="0"/>
          </a:p>
        </p:txBody>
      </p: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893147" cy="707886"/>
          </a:xfrm>
          <a:prstGeom prst="rect">
            <a:avLst/>
          </a:prstGeom>
          <a:noFill/>
        </p:spPr>
        <p:txBody>
          <a:bodyPr wrap="none" rtlCol="0">
            <a:spAutoFit/>
          </a:bodyPr>
          <a:lstStyle/>
          <a:p>
            <a:pPr algn="r"/>
            <a:r>
              <a:rPr lang="en-US" sz="2000" dirty="0" err="1" smtClean="0"/>
              <a:t>SpecraST</a:t>
            </a:r>
            <a:r>
              <a:rPr lang="en-US" sz="2000" dirty="0" smtClean="0"/>
              <a:t>-comet</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9141987"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60858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157136"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914198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60858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9" name="TextBox 28"/>
          <p:cNvSpPr txBox="1"/>
          <p:nvPr/>
        </p:nvSpPr>
        <p:spPr>
          <a:xfrm>
            <a:off x="4122167" y="6006868"/>
            <a:ext cx="3581400" cy="923330"/>
          </a:xfrm>
          <a:prstGeom prst="rect">
            <a:avLst/>
          </a:prstGeom>
          <a:noFill/>
        </p:spPr>
        <p:txBody>
          <a:bodyPr wrap="square" rtlCol="0">
            <a:spAutoFit/>
          </a:bodyPr>
          <a:lstStyle/>
          <a:p>
            <a:r>
              <a:rPr lang="en-US" dirty="0" smtClean="0">
                <a:solidFill>
                  <a:srgbClr val="FF0000"/>
                </a:solidFill>
              </a:rPr>
              <a:t>If we could pick color scheme for </a:t>
            </a:r>
            <a:r>
              <a:rPr lang="en-US" dirty="0" err="1" smtClean="0">
                <a:solidFill>
                  <a:srgbClr val="FF0000"/>
                </a:solidFill>
              </a:rPr>
              <a:t>rmd</a:t>
            </a:r>
            <a:r>
              <a:rPr lang="en-US" dirty="0" smtClean="0">
                <a:solidFill>
                  <a:srgbClr val="FF0000"/>
                </a:solidFill>
              </a:rPr>
              <a:t> for reference/query, I can mimic here</a:t>
            </a:r>
            <a:endParaRPr lang="en-US" dirty="0">
              <a:solidFill>
                <a:srgbClr val="FF0000"/>
              </a:solidFill>
            </a:endParaRPr>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703567"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17016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981920" y="1151166"/>
            <a:ext cx="4981480"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977004"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276271"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Tree>
    <p:extLst>
      <p:ext uri="{BB962C8B-B14F-4D97-AF65-F5344CB8AC3E}">
        <p14:creationId xmlns:p14="http://schemas.microsoft.com/office/powerpoint/2010/main" val="100418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Predicting pH of mobile phases</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1784</TotalTime>
  <Words>1123</Words>
  <Application>Microsoft Office PowerPoint</Application>
  <PresentationFormat>Widescreen</PresentationFormat>
  <Paragraphs>209</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Goals and Rationale</vt:lpstr>
      <vt:lpstr>QC History</vt:lpstr>
      <vt:lpstr>QC – the current toolset</vt:lpstr>
      <vt:lpstr>Yet another tool!!!</vt:lpstr>
      <vt:lpstr>How was developed</vt:lpstr>
      <vt:lpstr>Focus on speed</vt:lpstr>
      <vt:lpstr>Predicting pH of mobile phases</vt:lpstr>
      <vt:lpstr>Autocorrelation based peak width determination</vt:lpstr>
      <vt:lpstr>Creating a measure of spray stability</vt:lpstr>
      <vt:lpstr>Example of a performance threshold – PSMs</vt:lpstr>
      <vt:lpstr>Peak capacity and MS2 rate and # PSM</vt:lpstr>
      <vt:lpstr>Current limitations</vt:lpstr>
      <vt:lpstr>Summary (bring back to goals on slides 2,3)</vt:lpstr>
      <vt:lpstr>Short video demo</vt:lpstr>
      <vt:lpstr>Future/Ongoing work</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97</cp:revision>
  <cp:lastPrinted>2016-08-26T14:48:49Z</cp:lastPrinted>
  <dcterms:created xsi:type="dcterms:W3CDTF">2016-08-08T19:52:15Z</dcterms:created>
  <dcterms:modified xsi:type="dcterms:W3CDTF">2019-05-09T18:28:40Z</dcterms:modified>
</cp:coreProperties>
</file>